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82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0" r:id="rId12"/>
    <p:sldId id="267" r:id="rId13"/>
    <p:sldId id="268" r:id="rId14"/>
    <p:sldId id="269" r:id="rId15"/>
    <p:sldId id="272" r:id="rId16"/>
    <p:sldId id="274" r:id="rId17"/>
    <p:sldId id="277" r:id="rId18"/>
    <p:sldId id="275" r:id="rId19"/>
    <p:sldId id="276" r:id="rId20"/>
    <p:sldId id="279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A262F-D751-4FE9-A501-D6E42D5ADA59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4F297-8E4F-4D06-A7D7-C5D4ECB5554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A262F-D751-4FE9-A501-D6E42D5ADA59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4F297-8E4F-4D06-A7D7-C5D4ECB555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A262F-D751-4FE9-A501-D6E42D5ADA59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4F297-8E4F-4D06-A7D7-C5D4ECB555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A262F-D751-4FE9-A501-D6E42D5ADA59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4F297-8E4F-4D06-A7D7-C5D4ECB555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A262F-D751-4FE9-A501-D6E42D5ADA59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4F297-8E4F-4D06-A7D7-C5D4ECB5554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A262F-D751-4FE9-A501-D6E42D5ADA59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4F297-8E4F-4D06-A7D7-C5D4ECB555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A262F-D751-4FE9-A501-D6E42D5ADA59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4F297-8E4F-4D06-A7D7-C5D4ECB555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A262F-D751-4FE9-A501-D6E42D5ADA59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4F297-8E4F-4D06-A7D7-C5D4ECB555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A262F-D751-4FE9-A501-D6E42D5ADA59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4F297-8E4F-4D06-A7D7-C5D4ECB5554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A262F-D751-4FE9-A501-D6E42D5ADA59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4F297-8E4F-4D06-A7D7-C5D4ECB555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A262F-D751-4FE9-A501-D6E42D5ADA59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34F297-8E4F-4D06-A7D7-C5D4ECB5554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8FA262F-D751-4FE9-A501-D6E42D5ADA59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D34F297-8E4F-4D06-A7D7-C5D4ECB5554A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05287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2700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ти заповеди из Библии написаны подобно финикийцам, без гласных. Догадайся, какие заповеди здесь написаны? </a:t>
            </a:r>
            <a:endParaRPr lang="ru-RU" sz="2700" b="1" i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2708920"/>
            <a:ext cx="7406640" cy="316835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Н.  </a:t>
            </a:r>
            <a:r>
              <a:rPr lang="ru-RU" sz="2800" b="1" dirty="0" err="1">
                <a:solidFill>
                  <a:srgbClr val="FF0000"/>
                </a:solidFill>
                <a:latin typeface="Arial Black" pitchFamily="34" charset="0"/>
              </a:rPr>
              <a:t>к</a:t>
            </a:r>
            <a:r>
              <a:rPr lang="ru-RU" sz="2800" b="1" dirty="0" err="1" smtClean="0">
                <a:solidFill>
                  <a:srgbClr val="FF0000"/>
                </a:solidFill>
                <a:latin typeface="Arial Black" pitchFamily="34" charset="0"/>
              </a:rPr>
              <a:t>р.сть</a:t>
            </a:r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Н.  </a:t>
            </a:r>
            <a:r>
              <a:rPr lang="ru-RU" sz="2800" b="1" dirty="0" err="1">
                <a:solidFill>
                  <a:srgbClr val="FF0000"/>
                </a:solidFill>
                <a:latin typeface="Arial Black" pitchFamily="34" charset="0"/>
              </a:rPr>
              <a:t>л</a:t>
            </a:r>
            <a:r>
              <a:rPr lang="ru-RU" sz="2800" b="1" dirty="0" err="1" smtClean="0">
                <a:solidFill>
                  <a:srgbClr val="FF0000"/>
                </a:solidFill>
                <a:latin typeface="Arial Black" pitchFamily="34" charset="0"/>
              </a:rPr>
              <a:t>г.ть</a:t>
            </a:r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Н.  .</a:t>
            </a:r>
            <a:r>
              <a:rPr lang="ru-RU" sz="2800" b="1" dirty="0" err="1" smtClean="0">
                <a:solidFill>
                  <a:srgbClr val="FF0000"/>
                </a:solidFill>
                <a:latin typeface="Arial Black" pitchFamily="34" charset="0"/>
              </a:rPr>
              <a:t>б.в.ть</a:t>
            </a:r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</a:p>
          <a:p>
            <a:r>
              <a:rPr lang="ru-RU" sz="2800" b="1" dirty="0" err="1" smtClean="0">
                <a:solidFill>
                  <a:srgbClr val="FF0000"/>
                </a:solidFill>
                <a:latin typeface="Arial Black" pitchFamily="34" charset="0"/>
              </a:rPr>
              <a:t>П.ч.т.ть</a:t>
            </a:r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  .</a:t>
            </a:r>
            <a:r>
              <a:rPr lang="ru-RU" sz="2800" b="1" dirty="0" err="1" smtClean="0">
                <a:solidFill>
                  <a:srgbClr val="FF0000"/>
                </a:solidFill>
                <a:latin typeface="Arial Black" pitchFamily="34" charset="0"/>
              </a:rPr>
              <a:t>тц</a:t>
            </a:r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.  </a:t>
            </a:r>
            <a:r>
              <a:rPr lang="ru-RU" sz="2800" b="1" dirty="0" err="1">
                <a:solidFill>
                  <a:srgbClr val="FF0000"/>
                </a:solidFill>
                <a:latin typeface="Arial Black" pitchFamily="34" charset="0"/>
              </a:rPr>
              <a:t>м</a:t>
            </a:r>
            <a:r>
              <a:rPr lang="ru-RU" sz="2800" b="1" dirty="0" err="1" smtClean="0">
                <a:solidFill>
                  <a:srgbClr val="FF0000"/>
                </a:solidFill>
                <a:latin typeface="Arial Black" pitchFamily="34" charset="0"/>
              </a:rPr>
              <a:t>.ть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05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78621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Вооружение  войска было  очень разнообразным  и отличалось  высоким качеством. </a:t>
            </a:r>
            <a:br>
              <a:rPr lang="ru-RU" sz="2400" b="1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Применялись  лук  со стрелами  с  железным наконечником, короткое  копьё,  меч, кинжал.</a:t>
            </a:r>
          </a:p>
        </p:txBody>
      </p:sp>
      <p:pic>
        <p:nvPicPr>
          <p:cNvPr id="4" name="Picture 5" descr="80654e8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5696" y="2273693"/>
            <a:ext cx="5904656" cy="4461717"/>
          </a:xfrm>
          <a:noFill/>
        </p:spPr>
      </p:pic>
    </p:spTree>
    <p:extLst>
      <p:ext uri="{BB962C8B-B14F-4D97-AF65-F5344CB8AC3E}">
        <p14:creationId xmlns:p14="http://schemas.microsoft.com/office/powerpoint/2010/main" val="301133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Arial Black" pitchFamily="34" charset="0"/>
              </a:rPr>
              <a:t>Ассирийское  войско</a:t>
            </a:r>
            <a:endParaRPr lang="ru-RU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1447800"/>
            <a:ext cx="4073656" cy="4800600"/>
          </a:xfrm>
        </p:spPr>
        <p:txBody>
          <a:bodyPr>
            <a:normAutofit fontScale="92500"/>
          </a:bodyPr>
          <a:lstStyle/>
          <a:p>
            <a:pPr marL="0" indent="0">
              <a:buFont typeface="Monotype Sorts" pitchFamily="2" charset="2"/>
              <a:buNone/>
              <a:defRPr/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Ассирийцы  впервые начали  использовать воинов-всадников. Сначала  всадники ездили  на неосёдланной лошади, а  затем  было изобретено  высокое седло  без  стремян. </a:t>
            </a:r>
          </a:p>
        </p:txBody>
      </p:sp>
      <p:pic>
        <p:nvPicPr>
          <p:cNvPr id="4" name="Picture 8" descr="afccda2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6406" y="1268760"/>
            <a:ext cx="4608512" cy="36766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5312593"/>
            <a:ext cx="40324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Всадники  вели  бой 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парами:  один  был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вооружён  луком,  другой 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  <a:defRPr/>
            </a:pP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копьём  и  щитом.</a:t>
            </a:r>
          </a:p>
        </p:txBody>
      </p:sp>
    </p:spTree>
    <p:extLst>
      <p:ext uri="{BB962C8B-B14F-4D97-AF65-F5344CB8AC3E}">
        <p14:creationId xmlns:p14="http://schemas.microsoft.com/office/powerpoint/2010/main" val="382940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1858218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defRPr/>
            </a:pPr>
            <a:r>
              <a:rPr lang="ru-RU" sz="2800" b="1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Специальные строительные  войска  помогали  армии  штурмовать  крепости. Ассирийская  армия имела  на  вооружении осадные  башни  на колёсах  со  </a:t>
            </a:r>
            <a:r>
              <a:rPr lang="ru-RU" sz="2800" b="1" dirty="0">
                <a:solidFill>
                  <a:srgbClr val="C00000"/>
                </a:solidFill>
                <a:effectLst/>
                <a:latin typeface="Tahoma" pitchFamily="34" charset="0"/>
              </a:rPr>
              <a:t>стенобитными  таранами.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48880"/>
            <a:ext cx="8280920" cy="378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068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89" y="548680"/>
            <a:ext cx="8372996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464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97152"/>
            <a:ext cx="8459415" cy="151216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effectLst/>
                <a:latin typeface="Tahoma" pitchFamily="34" charset="0"/>
              </a:rPr>
              <a:t>Ассирийцы  усовершенствовали  флот  и научились  долгое  время  проводить  под водой  при  помощи  кожаных  бурдюков.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0" y="332656"/>
            <a:ext cx="5081768" cy="8640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10" descr="6"/>
          <p:cNvPicPr>
            <a:picLocks noChangeAspect="1" noChangeArrowheads="1"/>
          </p:cNvPicPr>
          <p:nvPr/>
        </p:nvPicPr>
        <p:blipFill>
          <a:blip r:embed="rId2">
            <a:lum bright="-18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4716463" cy="3076575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5"/>
          <p:cNvPicPr>
            <a:picLocks noChangeAspect="1" noChangeArrowheads="1"/>
          </p:cNvPicPr>
          <p:nvPr/>
        </p:nvPicPr>
        <p:blipFill>
          <a:blip r:embed="rId3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688" y="116632"/>
            <a:ext cx="3243263" cy="4233863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88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8640"/>
            <a:ext cx="6484062" cy="3168351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2"/>
          <p:cNvPicPr>
            <a:picLocks noChangeAspect="1" noChangeArrowheads="1"/>
          </p:cNvPicPr>
          <p:nvPr/>
        </p:nvPicPr>
        <p:blipFill>
          <a:blip r:embed="rId3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93546"/>
            <a:ext cx="6119812" cy="2970212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67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128792" cy="7200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/>
                <a:latin typeface="Arial Black" pitchFamily="34" charset="0"/>
              </a:rPr>
              <a:t>Завоевания  ассирийских  царей</a:t>
            </a:r>
            <a:endParaRPr lang="ru-RU" sz="2800" dirty="0">
              <a:solidFill>
                <a:srgbClr val="FF0000"/>
              </a:solidFill>
              <a:effectLst/>
            </a:endParaRPr>
          </a:p>
        </p:txBody>
      </p:sp>
      <p:pic>
        <p:nvPicPr>
          <p:cNvPr id="4" name="Picture 6" descr="завоевательные походы ассирийских царей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08721"/>
            <a:ext cx="7560840" cy="4752528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15616" y="6056422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ahoma" pitchFamily="34" charset="0"/>
              </a:rPr>
              <a:t>Территории  каких  известных  вам  государств завоевала  Ассирийская  военная  держава 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85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556792"/>
            <a:ext cx="7498080" cy="309634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Arial Black" pitchFamily="34" charset="0"/>
              </a:rPr>
              <a:t>Империя</a:t>
            </a:r>
            <a:r>
              <a:rPr lang="ru-RU" sz="3600" b="1" dirty="0">
                <a:latin typeface="Arial Black" pitchFamily="34" charset="0"/>
              </a:rPr>
              <a:t> – государство, которое  включает в себя территории завоёванных им стран.</a:t>
            </a:r>
            <a:endParaRPr lang="ru-RU" sz="36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33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1786210"/>
          </a:xfrm>
        </p:spPr>
        <p:txBody>
          <a:bodyPr>
            <a:noAutofit/>
          </a:bodyPr>
          <a:lstStyle/>
          <a:p>
            <a:pPr marL="0" indent="0">
              <a:defRPr/>
            </a:pPr>
            <a:r>
              <a:rPr lang="ru-RU" sz="2000" b="1" dirty="0">
                <a:solidFill>
                  <a:srgbClr val="C00000"/>
                </a:solidFill>
                <a:effectLst/>
                <a:latin typeface="Tahoma" pitchFamily="34" charset="0"/>
              </a:rPr>
              <a:t>Все  ценности  и сокровища захваченных  городов ассирийцы  увозили  с собой.  Особенно жестоким завоевателем  был </a:t>
            </a:r>
            <a:r>
              <a:rPr lang="ru-RU" sz="2000" b="1" dirty="0" err="1">
                <a:solidFill>
                  <a:srgbClr val="C00000"/>
                </a:solidFill>
                <a:effectLst/>
                <a:latin typeface="Tahoma" pitchFamily="34" charset="0"/>
              </a:rPr>
              <a:t>Синаххериб</a:t>
            </a:r>
            <a:r>
              <a:rPr lang="ru-RU" sz="2000" b="1" dirty="0">
                <a:solidFill>
                  <a:srgbClr val="C00000"/>
                </a:solidFill>
                <a:effectLst/>
                <a:latin typeface="Tahoma" pitchFamily="34" charset="0"/>
              </a:rPr>
              <a:t>, правивший  в  начале 7  века  до  н.э. Он повелел  разрушить Вавилон,  который много  раз  проявлял непокорность.</a:t>
            </a:r>
          </a:p>
        </p:txBody>
      </p:sp>
      <p:pic>
        <p:nvPicPr>
          <p:cNvPr id="4" name="Picture 5" descr="2504ef1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5736" y="1988840"/>
            <a:ext cx="5738067" cy="4649494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6014321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i="1" dirty="0">
                <a:latin typeface="Tahoma" pitchFamily="34" charset="0"/>
              </a:rPr>
              <a:t>Царь  </a:t>
            </a:r>
            <a:r>
              <a:rPr lang="ru-RU" b="1" i="1" dirty="0" err="1">
                <a:latin typeface="Tahoma" pitchFamily="34" charset="0"/>
              </a:rPr>
              <a:t>Синаххериб</a:t>
            </a:r>
            <a:r>
              <a:rPr lang="ru-RU" b="1" i="1" dirty="0">
                <a:latin typeface="Tahoma" pitchFamily="34" charset="0"/>
              </a:rPr>
              <a:t>  на  </a:t>
            </a:r>
          </a:p>
          <a:p>
            <a:pPr>
              <a:defRPr/>
            </a:pPr>
            <a:r>
              <a:rPr lang="ru-RU" b="1" i="1" dirty="0">
                <a:latin typeface="Tahoma" pitchFamily="34" charset="0"/>
              </a:rPr>
              <a:t>военной  колеснице</a:t>
            </a:r>
          </a:p>
        </p:txBody>
      </p:sp>
    </p:spTree>
    <p:extLst>
      <p:ext uri="{BB962C8B-B14F-4D97-AF65-F5344CB8AC3E}">
        <p14:creationId xmlns:p14="http://schemas.microsoft.com/office/powerpoint/2010/main" val="191268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5013176"/>
            <a:ext cx="7746064" cy="1728192"/>
          </a:xfrm>
        </p:spPr>
        <p:txBody>
          <a:bodyPr>
            <a:normAutofit/>
          </a:bodyPr>
          <a:lstStyle/>
          <a:p>
            <a:pPr marL="0" indent="0">
              <a:buFont typeface="Monotype Sorts" pitchFamily="2" charset="2"/>
              <a:buNone/>
              <a:defRPr/>
            </a:pPr>
            <a:r>
              <a:rPr lang="ru-RU" sz="2000" b="1" dirty="0">
                <a:solidFill>
                  <a:srgbClr val="C00000"/>
                </a:solidFill>
                <a:latin typeface="Tahoma" pitchFamily="34" charset="0"/>
              </a:rPr>
              <a:t>Столицей  Ассирийской  военной  державы была Ниневия.  Логовищем  львов  и городом  крови  названа  она  в  Библии</a:t>
            </a: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</a:rPr>
              <a:t>.</a:t>
            </a:r>
          </a:p>
          <a:p>
            <a:pPr marL="0" indent="0">
              <a:buFont typeface="Monotype Sorts" pitchFamily="2" charset="2"/>
              <a:buNone/>
              <a:defRPr/>
            </a:pPr>
            <a:r>
              <a:rPr lang="ru-RU" sz="2000" b="1" dirty="0" smtClean="0">
                <a:latin typeface="Tahoma" pitchFamily="34" charset="0"/>
              </a:rPr>
              <a:t>Задача: зачем ассирийцы строили такие мощные стены? </a:t>
            </a:r>
            <a:endParaRPr lang="ru-RU" sz="2000" b="1" dirty="0">
              <a:latin typeface="Tahoma" pitchFamily="34" charset="0"/>
            </a:endParaRPr>
          </a:p>
        </p:txBody>
      </p:sp>
      <p:pic>
        <p:nvPicPr>
          <p:cNvPr id="4" name="Picture 6" descr="Ассирийский город"/>
          <p:cNvPicPr>
            <a:picLocks noChangeAspect="1" noChangeArrowheads="1"/>
          </p:cNvPicPr>
          <p:nvPr/>
        </p:nvPicPr>
        <p:blipFill>
          <a:blip r:embed="rId2">
            <a:lum bright="-4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3608" y="188640"/>
            <a:ext cx="7488832" cy="46444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5980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«</a:t>
            </a:r>
            <a:r>
              <a:rPr lang="ru-RU" b="1" dirty="0">
                <a:solidFill>
                  <a:srgbClr val="FF0000"/>
                </a:solidFill>
              </a:rPr>
              <a:t>Россия – священная наша держава.</a:t>
            </a:r>
          </a:p>
          <a:p>
            <a:pPr algn="ctr">
              <a:buFont typeface="Wingdings 2" pitchFamily="18" charset="2"/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ru-RU" b="1" dirty="0">
                <a:solidFill>
                  <a:srgbClr val="FF0000"/>
                </a:solidFill>
              </a:rPr>
              <a:t>          Россия – любимая наша страна.</a:t>
            </a:r>
          </a:p>
          <a:p>
            <a:pPr>
              <a:buFont typeface="Wingdings 2" pitchFamily="18" charset="2"/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ru-RU" b="1" dirty="0">
                <a:solidFill>
                  <a:srgbClr val="FF0000"/>
                </a:solidFill>
              </a:rPr>
              <a:t>          Могучая воля – великая слава</a:t>
            </a:r>
          </a:p>
          <a:p>
            <a:pPr>
              <a:buFont typeface="Wingdings 2" pitchFamily="18" charset="2"/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ru-RU" b="1" dirty="0">
                <a:solidFill>
                  <a:srgbClr val="FF0000"/>
                </a:solidFill>
              </a:rPr>
              <a:t>           Твоё достоянье на все времена.»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612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6768752" cy="864096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Впишите недостающие слова и буквы</a:t>
            </a:r>
            <a:r>
              <a:rPr lang="ru-RU" sz="3600" b="1" i="1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052736"/>
            <a:ext cx="7355160" cy="5271864"/>
          </a:xfrm>
        </p:spPr>
        <p:txBody>
          <a:bodyPr>
            <a:normAutofit fontScale="925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Столицу Ассирии, город -------, называли «логовищем львов», «городом крови».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8-ом в. до н. э. самой сильной в мире была армия царя государства---------.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Ассирийцы впервые стали широко использовать в военном  деле  к-----у.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Для разрушения вражеской крепости ассирийцы применяли  т---н.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путь войску преграждала река, ассирийцы надували -------- ----- и на них переправлялись ----.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Воины были вооружены мечами и топориками из твёрдого металла------.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Ниневия была захвачена и сожжена врагами в --- году до н.э.</a:t>
            </a:r>
          </a:p>
        </p:txBody>
      </p:sp>
    </p:spTree>
    <p:extLst>
      <p:ext uri="{BB962C8B-B14F-4D97-AF65-F5344CB8AC3E}">
        <p14:creationId xmlns:p14="http://schemas.microsoft.com/office/powerpoint/2010/main" val="115823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14313"/>
            <a:ext cx="7920880" cy="50006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/>
              </a:rPr>
              <a:t>Впишите недостающие слова и буквы.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980728"/>
            <a:ext cx="7704856" cy="5343872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Столицу Ассирии, город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Ниневия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называли «логовищем львов», «городом крови».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8-ом в. до н. э. самой сильной в мире была армия царя государства </a:t>
            </a:r>
            <a:r>
              <a:rPr lang="ru-RU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Синаххериб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Ассирийцы впервые стали широко использовать в военном  деле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онниц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Для разрушения вражеской крепости ассирийцы применяли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ара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путь войску преграждала река, ассирийцы надували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кожаные мешки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на них переправлялись 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вплавь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Воины были вооружены мечами и топориками из твёрдого металла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железа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Ниневия была захвачена и сожжена врагами в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612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году до н.э.</a:t>
            </a:r>
          </a:p>
        </p:txBody>
      </p:sp>
    </p:spTree>
    <p:extLst>
      <p:ext uri="{BB962C8B-B14F-4D97-AF65-F5344CB8AC3E}">
        <p14:creationId xmlns:p14="http://schemas.microsoft.com/office/powerpoint/2010/main" val="88629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  <a:latin typeface="Arial Black" pitchFamily="34" charset="0"/>
              </a:rPr>
              <a:t>Держава – сильное, могучее, большое государство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916832"/>
            <a:ext cx="7498080" cy="433156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 Black" pitchFamily="34" charset="0"/>
              </a:rPr>
              <a:t>СИЛА ГОСУДАРСТВА</a:t>
            </a:r>
          </a:p>
          <a:p>
            <a:pPr algn="ctr"/>
            <a:endParaRPr lang="ru-RU" b="1" i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/>
            <a:endParaRPr lang="ru-RU" b="1" i="1" dirty="0">
              <a:solidFill>
                <a:srgbClr val="FF0000"/>
              </a:solidFill>
              <a:latin typeface="Arial Black" pitchFamily="34" charset="0"/>
            </a:endParaRPr>
          </a:p>
          <a:p>
            <a:pPr algn="ctr"/>
            <a:endParaRPr lang="ru-RU" b="1" i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/>
            <a:endParaRPr lang="ru-RU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5004048" y="2492896"/>
            <a:ext cx="2088232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004048" y="2492896"/>
            <a:ext cx="216024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2771800" y="2492896"/>
            <a:ext cx="2232248" cy="18722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99592" y="4371497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хозяйство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27984" y="4894717"/>
            <a:ext cx="1623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культура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56176" y="371703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армия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9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404664"/>
            <a:ext cx="77724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 Black" pitchFamily="34" charset="0"/>
              </a:rPr>
              <a:t>ДРЕВНЯЯ АССИРИЯ</a:t>
            </a:r>
            <a:endParaRPr lang="ru-RU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00808"/>
            <a:ext cx="4494213" cy="458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333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6808800" cy="634082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ХОЗЯЙСТВО АССИРИЙЦЕВ</a:t>
            </a:r>
            <a:endParaRPr lang="ru-RU" sz="3200" b="1" i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05777" y="1268760"/>
            <a:ext cx="3827911" cy="497964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Земля ассирийцев орошается дождем мало. Дождевой воды достаточно только для питания корней хлебных растений. Вырастает же хлеб при помощи орошения из реки. Река не разливается по полям. Орошают здесь руками и с помощью насосов. </a:t>
            </a:r>
          </a:p>
          <a:p>
            <a:pPr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Задача: а как орошали землю в Древнем Египте? </a:t>
            </a:r>
            <a:endParaRPr lang="ru-RU" sz="2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89" y="1107636"/>
            <a:ext cx="4755451" cy="5444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459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Презентации 5 класс\египетские\шадуф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32794"/>
            <a:ext cx="4975148" cy="6148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05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Arial Black" pitchFamily="34" charset="0"/>
              </a:rPr>
              <a:t>Ассирийское  войско</a:t>
            </a:r>
            <a:endParaRPr lang="ru-RU" sz="36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1556792"/>
            <a:ext cx="4361688" cy="3888432"/>
          </a:xfrm>
        </p:spPr>
        <p:txBody>
          <a:bodyPr>
            <a:normAutofit/>
          </a:bodyPr>
          <a:lstStyle/>
          <a:p>
            <a:pPr marL="0" indent="0">
              <a:buFont typeface="Monotype Sorts" pitchFamily="2" charset="2"/>
              <a:buNone/>
              <a:defRPr/>
            </a:pPr>
            <a:r>
              <a:rPr lang="ru-RU" b="1" dirty="0">
                <a:solidFill>
                  <a:srgbClr val="C00000"/>
                </a:solidFill>
                <a:latin typeface="Tahoma" pitchFamily="34" charset="0"/>
              </a:rPr>
              <a:t>Ассирийские  цари создали  самую сильную  в  мире армию, вооружённую железным оружием.</a:t>
            </a:r>
          </a:p>
        </p:txBody>
      </p:sp>
      <p:pic>
        <p:nvPicPr>
          <p:cNvPr id="4" name="Picture 5" descr="9e98eee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045" y="1412776"/>
            <a:ext cx="3990975" cy="525621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4048" y="5373217"/>
            <a:ext cx="360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FF0000"/>
                </a:solidFill>
                <a:latin typeface="Tahoma" pitchFamily="34" charset="0"/>
              </a:rPr>
              <a:t>При  дворе  </a:t>
            </a:r>
          </a:p>
          <a:p>
            <a:pPr algn="ctr">
              <a:defRPr/>
            </a:pPr>
            <a:r>
              <a:rPr lang="ru-RU" sz="2400" b="1" i="1" dirty="0">
                <a:solidFill>
                  <a:srgbClr val="FF0000"/>
                </a:solidFill>
                <a:latin typeface="Tahoma" pitchFamily="34" charset="0"/>
              </a:rPr>
              <a:t>Ассирийского  царя</a:t>
            </a:r>
          </a:p>
        </p:txBody>
      </p:sp>
    </p:spTree>
    <p:extLst>
      <p:ext uri="{BB962C8B-B14F-4D97-AF65-F5344CB8AC3E}">
        <p14:creationId xmlns:p14="http://schemas.microsoft.com/office/powerpoint/2010/main" val="252099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29ded7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956" y="1916832"/>
            <a:ext cx="3318091" cy="4509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22566"/>
            <a:ext cx="4896544" cy="499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332656"/>
            <a:ext cx="7128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Какие рода войск были в армии ассирийцев?</a:t>
            </a:r>
            <a:endParaRPr lang="ru-RU" sz="3200" b="1" i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56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700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Рассмотрите   рисунок   и   опишите вооружение   ассирийских   воинов.</a:t>
            </a:r>
            <a:br>
              <a:rPr lang="ru-RU" sz="2700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700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  какой  стране  вы  уже  встречались  с ним ?</a:t>
            </a:r>
            <a:r>
              <a:rPr lang="ru-RU" sz="44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ru-RU" sz="44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endParaRPr lang="ru-RU" dirty="0"/>
          </a:p>
        </p:txBody>
      </p:sp>
      <p:pic>
        <p:nvPicPr>
          <p:cNvPr id="6" name="Picture 10" descr="d212c79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499" y="1609724"/>
            <a:ext cx="6410055" cy="4843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332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190</TotalTime>
  <Words>518</Words>
  <Application>Microsoft Office PowerPoint</Application>
  <PresentationFormat>Экран (4:3)</PresentationFormat>
  <Paragraphs>62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Солнцестояние</vt:lpstr>
      <vt:lpstr>         Эти заповеди из Библии написаны подобно финикийцам, без гласных. Догадайся, какие заповеди здесь написаны? </vt:lpstr>
      <vt:lpstr>Презентация PowerPoint</vt:lpstr>
      <vt:lpstr>Держава – сильное, могучее, большое государство</vt:lpstr>
      <vt:lpstr>ДРЕВНЯЯ АССИРИЯ</vt:lpstr>
      <vt:lpstr>ХОЗЯЙСТВО АССИРИЙЦЕВ</vt:lpstr>
      <vt:lpstr>Презентация PowerPoint</vt:lpstr>
      <vt:lpstr>Ассирийское  войско</vt:lpstr>
      <vt:lpstr>Презентация PowerPoint</vt:lpstr>
      <vt:lpstr>Рассмотрите   рисунок   и   опишите вооружение   ассирийских   воинов.   В  какой  стране  вы  уже  встречались  с ним ? </vt:lpstr>
      <vt:lpstr>Вооружение  войска было  очень разнообразным  и отличалось  высоким качеством.  Применялись  лук  со стрелами  с  железным наконечником, короткое  копьё,  меч, кинжал.</vt:lpstr>
      <vt:lpstr>Ассирийское  войско</vt:lpstr>
      <vt:lpstr>Специальные строительные  войска  помогали  армии  штурмовать  крепости. Ассирийская  армия имела  на  вооружении осадные  башни  на колёсах  со  стенобитными  таранами.</vt:lpstr>
      <vt:lpstr>Презентация PowerPoint</vt:lpstr>
      <vt:lpstr>Ассирийцы  усовершенствовали  флот  и научились  долгое  время  проводить  под водой  при  помощи  кожаных  бурдюков.</vt:lpstr>
      <vt:lpstr>Презентация PowerPoint</vt:lpstr>
      <vt:lpstr>Завоевания  ассирийских  царей</vt:lpstr>
      <vt:lpstr>Презентация PowerPoint</vt:lpstr>
      <vt:lpstr>Все  ценности  и сокровища захваченных  городов ассирийцы  увозили  с собой.  Особенно жестоким завоевателем  был Синаххериб, правивший  в  начале 7  века  до  н.э. Он повелел  разрушить Вавилон,  который много  раз  проявлял непокорность.</vt:lpstr>
      <vt:lpstr>Презентация PowerPoint</vt:lpstr>
      <vt:lpstr>Впишите недостающие слова и буквы.</vt:lpstr>
      <vt:lpstr>Впишите недостающие слова и буквы.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АССИРИЙСКАЯ ДЕРЖАВА</dc:title>
  <dc:creator>HP</dc:creator>
  <cp:lastModifiedBy>HP</cp:lastModifiedBy>
  <cp:revision>15</cp:revision>
  <dcterms:created xsi:type="dcterms:W3CDTF">2010-12-16T17:31:39Z</dcterms:created>
  <dcterms:modified xsi:type="dcterms:W3CDTF">2010-12-16T21:08:49Z</dcterms:modified>
</cp:coreProperties>
</file>